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1" r:id="rId9"/>
    <p:sldId id="265" r:id="rId10"/>
    <p:sldId id="274" r:id="rId11"/>
    <p:sldId id="273" r:id="rId12"/>
    <p:sldId id="272" r:id="rId13"/>
    <p:sldId id="278" r:id="rId14"/>
    <p:sldId id="266" r:id="rId15"/>
    <p:sldId id="270" r:id="rId16"/>
    <p:sldId id="271" r:id="rId17"/>
    <p:sldId id="267" r:id="rId18"/>
    <p:sldId id="275" r:id="rId19"/>
    <p:sldId id="276" r:id="rId20"/>
    <p:sldId id="279" r:id="rId21"/>
    <p:sldId id="283" r:id="rId22"/>
    <p:sldId id="284" r:id="rId23"/>
    <p:sldId id="280" r:id="rId24"/>
    <p:sldId id="281" r:id="rId25"/>
    <p:sldId id="282" r:id="rId26"/>
    <p:sldId id="269" r:id="rId27"/>
    <p:sldId id="268" r:id="rId28"/>
    <p:sldId id="285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9EF"/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95" d="100"/>
          <a:sy n="95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4.9048822941093924E-2"/>
          <c:w val="0.92455683985307169"/>
          <c:h val="0.77712730070693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2021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180</c:v>
                </c:pt>
                <c:pt idx="1">
                  <c:v>67</c:v>
                </c:pt>
                <c:pt idx="2">
                  <c:v>16</c:v>
                </c:pt>
                <c:pt idx="3">
                  <c:v>6</c:v>
                </c:pt>
                <c:pt idx="4">
                  <c:v>6</c:v>
                </c:pt>
                <c:pt idx="5">
                  <c:v>13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2022год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186</c:v>
                </c:pt>
                <c:pt idx="1">
                  <c:v>73</c:v>
                </c:pt>
                <c:pt idx="2">
                  <c:v>18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2023год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186</c:v>
                </c:pt>
                <c:pt idx="1">
                  <c:v>76</c:v>
                </c:pt>
                <c:pt idx="2">
                  <c:v>19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2024год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189</c:v>
                </c:pt>
                <c:pt idx="1">
                  <c:v>79</c:v>
                </c:pt>
                <c:pt idx="2">
                  <c:v>19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  <c:gapWidth val="40"/>
        <c:gapDepth val="135"/>
        <c:shape val="cylinder"/>
        <c:axId val="165545856"/>
        <c:axId val="165547392"/>
        <c:axId val="0"/>
      </c:bar3DChart>
      <c:catAx>
        <c:axId val="16554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547392"/>
        <c:crosses val="autoZero"/>
        <c:auto val="1"/>
        <c:lblAlgn val="ctr"/>
        <c:lblOffset val="100"/>
      </c:catAx>
      <c:valAx>
        <c:axId val="165547392"/>
        <c:scaling>
          <c:orientation val="minMax"/>
          <c:max val="200"/>
        </c:scaling>
        <c:axPos val="l"/>
        <c:majorGridlines/>
        <c:numFmt formatCode="General" sourceLinked="1"/>
        <c:tickLblPos val="nextTo"/>
        <c:crossAx val="16554585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5447415293899391"/>
          <c:y val="0.14917109618629953"/>
          <c:w val="0.28071314406318087"/>
          <c:h val="0.2763313059313981"/>
        </c:manualLayout>
      </c:layout>
      <c:overlay val="1"/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</c:v>
                </c:pt>
                <c:pt idx="1">
                  <c:v>325</c:v>
                </c:pt>
                <c:pt idx="2">
                  <c:v>304</c:v>
                </c:pt>
                <c:pt idx="3">
                  <c:v>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  <c:pt idx="1">
                  <c:v>31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328</c:v>
                </c:pt>
                <c:pt idx="1">
                  <c:v>341</c:v>
                </c:pt>
                <c:pt idx="2">
                  <c:v>347</c:v>
                </c:pt>
                <c:pt idx="3">
                  <c:v>354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35</c:v>
                </c:pt>
                <c:pt idx="1">
                  <c:v>27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hape val="cylinder"/>
        <c:axId val="168401536"/>
        <c:axId val="168415616"/>
        <c:axId val="0"/>
      </c:bar3DChart>
      <c:catAx>
        <c:axId val="1684015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415616"/>
        <c:crosses val="autoZero"/>
        <c:auto val="1"/>
        <c:lblAlgn val="ctr"/>
        <c:lblOffset val="100"/>
      </c:catAx>
      <c:valAx>
        <c:axId val="168415616"/>
        <c:scaling>
          <c:orientation val="minMax"/>
          <c:max val="3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401536"/>
        <c:crosses val="autoZero"/>
        <c:crossBetween val="between"/>
        <c:majorUnit val="25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02080310573439"/>
          <c:y val="1.8073234136120851E-2"/>
          <c:w val="0.85813666600156702"/>
          <c:h val="0.67238348232651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4.2016622922134923E-4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45744314691637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9.1970691163604547E-3"/>
                  <c:y val="4.1792683215640709E-4"/>
                </c:manualLayout>
              </c:layout>
              <c:showVal val="1"/>
            </c:dLbl>
            <c:dLbl>
              <c:idx val="3"/>
              <c:layout>
                <c:manualLayout>
                  <c:x val="5.2169728783902011E-3"/>
                  <c:y val="7.0768943578484567E-2"/>
                </c:manualLayout>
              </c:layout>
              <c:showVal val="1"/>
            </c:dLbl>
            <c:dLbl>
              <c:idx val="4"/>
              <c:layout>
                <c:manualLayout>
                  <c:x val="2.9901793525809326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7.7846675415573089E-3"/>
                  <c:y val="-7.2616345102169142E-3"/>
                </c:manualLayout>
              </c:layout>
              <c:showVal val="1"/>
            </c:dLbl>
            <c:dLbl>
              <c:idx val="6"/>
              <c:layout>
                <c:manualLayout>
                  <c:x val="8.4022309711286405E-4"/>
                  <c:y val="0.11057647434138219"/>
                </c:manualLayout>
              </c:layout>
              <c:showVal val="1"/>
            </c:dLbl>
            <c:dLbl>
              <c:idx val="7"/>
              <c:layout>
                <c:manualLayout>
                  <c:x val="1.2056430446194226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4619094488188976E-2"/>
                  <c:y val="4.8653648710208088E-2"/>
                </c:manualLayout>
              </c:layout>
              <c:showVal val="1"/>
            </c:dLbl>
            <c:dLbl>
              <c:idx val="9"/>
              <c:layout>
                <c:manualLayout>
                  <c:x val="4.4420931758530346E-2"/>
                  <c:y val="2.2115294868276462E-3"/>
                </c:manualLayout>
              </c:layout>
              <c:showVal val="1"/>
            </c:dLbl>
            <c:dLbl>
              <c:idx val="10"/>
              <c:layout>
                <c:manualLayout>
                  <c:x val="1.19513635964758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Нац.безоп-ть и правоохр.деят-ть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госуд.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115554053.5</c:v>
                </c:pt>
                <c:pt idx="1">
                  <c:v>1211200</c:v>
                </c:pt>
                <c:pt idx="2">
                  <c:v>9765000</c:v>
                </c:pt>
                <c:pt idx="3">
                  <c:v>115679126.64</c:v>
                </c:pt>
                <c:pt idx="4">
                  <c:v>25344000</c:v>
                </c:pt>
                <c:pt idx="5">
                  <c:v>1315000</c:v>
                </c:pt>
                <c:pt idx="6">
                  <c:v>579333356.40999997</c:v>
                </c:pt>
                <c:pt idx="7">
                  <c:v>58032000</c:v>
                </c:pt>
                <c:pt idx="8">
                  <c:v>95688700</c:v>
                </c:pt>
                <c:pt idx="9">
                  <c:v>12476900</c:v>
                </c:pt>
                <c:pt idx="10">
                  <c:v>800000</c:v>
                </c:pt>
                <c:pt idx="11">
                  <c:v>7323.29</c:v>
                </c:pt>
              </c:numCache>
            </c:numRef>
          </c:val>
        </c:ser>
        <c:gapWidth val="54"/>
        <c:gapDepth val="58"/>
        <c:shape val="cylinder"/>
        <c:axId val="168671488"/>
        <c:axId val="167854080"/>
        <c:axId val="0"/>
      </c:bar3DChart>
      <c:catAx>
        <c:axId val="168671488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/>
            </a:pPr>
            <a:endParaRPr lang="ru-RU"/>
          </a:p>
        </c:txPr>
        <c:crossAx val="167854080"/>
        <c:crosses val="autoZero"/>
        <c:auto val="1"/>
        <c:lblAlgn val="ctr"/>
        <c:lblOffset val="100"/>
        <c:tickMarkSkip val="1"/>
      </c:catAx>
      <c:valAx>
        <c:axId val="167854080"/>
        <c:scaling>
          <c:orientation val="minMax"/>
          <c:max val="1500000"/>
          <c:min val="0"/>
        </c:scaling>
        <c:axPos val="l"/>
        <c:majorGridlines/>
        <c:numFmt formatCode="0.0" sourceLinked="1"/>
        <c:tickLblPos val="nextTo"/>
        <c:crossAx val="168671488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2" custLinFactNeighborY="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 custLinFactNeighborX="-4930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 custLinFactNeighborX="59164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B99EF"/>
        </a:solidFill>
      </dgm:spPr>
      <dgm:t>
        <a:bodyPr/>
        <a:lstStyle/>
        <a:p>
          <a:r>
            <a: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2063D-3F5A-4D83-A1E9-3FAD84373BF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0CF6-4605-4BF3-8D2F-BA641FC16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0CF6-4605-4BF3-8D2F-BA641FC164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2840C76258594A1DCE150DDBAEF72DB62D687AFA4DA5BDEE0C124697713A7C336587A32C54E511806FC68C227hEF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080" y="4709004"/>
            <a:ext cx="476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на основе Решения о бюджете Шалинского городского округа на 2022 год и плановый период 20</a:t>
            </a:r>
            <a:r>
              <a:rPr lang="en-US" sz="2400" b="1" i="1" dirty="0" smtClean="0">
                <a:latin typeface="Liberation Serif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3 и 2024 годов от 23.12.2021 № </a:t>
            </a:r>
            <a:r>
              <a:rPr lang="en-US" sz="2400" b="1" i="1" dirty="0" smtClean="0">
                <a:latin typeface="Liberation Serif" pitchFamily="18" charset="0"/>
                <a:cs typeface="Times New Roman" pitchFamily="18" charset="0"/>
              </a:rPr>
              <a:t>26</a:t>
            </a:r>
            <a:endParaRPr lang="ru-RU" sz="2400" b="1" i="1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282894"/>
            <a:ext cx="3162300" cy="208647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20982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9.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развитие механизмов муниципально - частного партнерства;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10. формирование эффективной системы выявления, поддержки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развития способностей и талантов у детей и молодежи,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основанной на принципах справедливости, всеобщности 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направленной на самоопределение и профессиональную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ориентацию всех обучающихся;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11. обеспечение открытости бюджетного процесса и вовлечение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него граждан, проживающих на территории Свердловской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области, в том числе путем развития инициативного    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бюджетирования на территории Шалинского городского округа.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12. принятие решения о целесообразности сохранения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действующих налоговых льгот с учетом 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востребованности, эффективности;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13. реализация задачи по обеспечению роста уровня доходов работающих в отраслях реального сектора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экономики Шалинского городского округа посредством установления условий по размеру среднемесячной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заработной платы работников и росту производительности труда при применении налоговых льгот 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преференций;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Все мероприятия направлены на сохранение социальной направленности расходов и на развитие Шалинского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2022 году и плановом периоде 2023 и 2024 годов продолжится развитие программно-целевых методов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управления.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юджет на 2022 год и плановый период 2023 и 2024 годов, будет сформирован по программным 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непрограммным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направлениям. Муниципальные программы должны стать ключевым механизмом, с помощью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которого увязываются стратегическое и бюджетное планирование. В то же время конечная эффективность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«программного» бюджета зависит от качества муниципальных программ, механизмов  контроля за их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реализацией.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905" y="4334728"/>
            <a:ext cx="2892287" cy="188596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6282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Дальнейшая реализация принципа формирования бюджетов на основе муниципальных программ повысит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обоснованность бюджетных ассигнований на этапе их формирования, обеспечит их большую прозрачность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для общества и наличие более широких возможностей для оценки их эффективности.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муниципальных  программах следует более полно отразить комплекс мер и инструментов муниципальной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политики, повысив тем самым их качество как документов стратегического планирования.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части совершенствования методологии формирования муниципальных программ предполагается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осуществлять: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полное отражение и учет влияния на целевые индикаторы при формировании муниципальных программ всех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инструментов муниципальной политики;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доработку требований к используемым целевым индикаторам муниципальных программ, поскольку в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большинстве случаев они не позволяют оценить реальные результаты развития соответствующей отрасли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 целом и не увязаны со стратегическими целями развития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введение обязательной корректировки муниципальных программ, имеющих низкие оценки эффективности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 итогам отчетного года, а также порядка учета результатов оценки эффективности при формировании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проекта бюджета и уточнении оценки расходов на более отдаленную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перспективу.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Бюджетная и налоговая политика в области расходов будет направлена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обеспечение безусловного исполнения действующих обязательств,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том числе с учетом их оптимизации и повышения эффективности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использования финансовых ресурсов.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238811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Основными направлениями бюджетной политики Шалинского городского округа в среднесрочной перспективе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являются: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приоритет расходов на основных социально-экономических направлениях, в том числе создание условий для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обеспечения выполнения Указа Президента Российской Федерации от 07 мая 2018 года № 204;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определение основных параметров бюджета Шалинского городского округа исходя из ожидаемого прогноза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поступления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повышение качества программного бюджетирования исходя из планируемых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достигаемых результатов;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увязка муниципальных заданий на оказание муниципальных услуг с целями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муниципальных программ;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развитие системы мониторинга и оценки качества, предоставляемых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учреждениями округа муниципальных услуг, в том числе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использо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механизмов обратной связи с потребителями услуг, а также усиление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контроля и ответственности за выполнение муниципального задания;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повышение эффективности муниципального финансового контроля,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усиления ведомственного финансового контроля в отношении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учреждений;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повышение эффективности контроля в сфере закупок для муниципальных нужд Шалинского городского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8) использование конкурентных способов отбора организаций для оказания муниципальных услуг, в том числе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путем проведения конкурсов и аукционов, а также с использованием механизмов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муниципально-частного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партнерства;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9) внедрение и применение единых федеральных стандартов бухгалтерского учета в муниципальных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учреждениях;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10) совершенствование оценки качества финансового менеджмента главных распорядителей бюджетных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средств с учетом положений новой редакции Бюджетного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  <a:hlinkClick r:id="rId4" tooltip="&quot;Бюджетный кодекс Российской Федерации&quot; от 31.07.1998 N 145-ФЗ (ред. от 02.08.2019) (с изм. и доп., вступ. в силу с 01.09.2019){КонсультантПлюс}"/>
              </a:rPr>
              <a:t>кодекса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Российской Федерации.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25471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Налоговая политика Шалинского городского округа в 2022 - 2024 годах должна быть нацелена на получение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необходимого объема бюджетных доходов.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рамках проведения налоговой политики следует продолжить работу по следующим направлениям: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совершенствование местного налогового законодательства с учетом изменений в налоговом законодательстве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Российской Федерации и Свердловской области;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укрепление и развитие доходных источников Шалинского городского округа, в том числе реализация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направлений утвержденного Плана мероприятий по повышению доходного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потенциала;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проведение мероприятий, направленных на снижение недоимки по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налоговым и неналоговым доходам;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обеспечение качественного администрирования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совершенствование методов и проведение оценки бюджетной 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социальной эффективности предоставляемых по решению органов местного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самоуправления льгот;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проведение инвентаризации муниципального имущества и выявление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объектов недвижимости, земельных участков без оформления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соответствующих документов с целью увеличения налоговой базы;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применение налога на имущество физических лиц исходя из кадастровой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стоимости объектов недвижимого имущества с 01 января 2020 года.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2022-20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9086" y="1212573"/>
          <a:ext cx="8776252" cy="5506337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577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2483,2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2996,6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2996,6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2996,6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2744,7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2744,7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2744,7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251,9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251,9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251,9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14548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8131,4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8131,4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8131,4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4 442,4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4 573,5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4 573,5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4 573,5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5648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4053,6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3557,9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3557,9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3557,9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организаций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1801,1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1922,25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2022-20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070988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490,3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794,2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842,6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868,0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894,0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273,1*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281,3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307,4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IV.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Денежные</a:t>
                      </a:r>
                      <a:r>
                        <a:rPr lang="ru-RU" sz="1200" b="1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доходы населения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3954,8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3958,7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4125,0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4273,5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4435,9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1044,5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1080,0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1099,4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1103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1120,4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17004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17021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17736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18374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19072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4464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31621,3*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32696,4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33285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33385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33919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924,1*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951,8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980,4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1009,8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1040,1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27,6*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29,3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31,06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2022-20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0548" y="1818860"/>
          <a:ext cx="8505461" cy="3657343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9646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31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31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19358*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9511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9175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6240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0827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09197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* По данным Управления Федеральной службы государственной статистики по Свердловской области и Курганской области.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База данных муниципальных образовании Свердловской области показатели, характеризующие состояние экономики и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социальной сферы муниципального образования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Шалинский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городской округ за 2020 год.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 rot="16200000">
            <a:off x="-204929" y="1531230"/>
            <a:ext cx="1720497" cy="744540"/>
          </a:xfrm>
          <a:custGeom>
            <a:avLst/>
            <a:gdLst>
              <a:gd name="connsiteX0" fmla="*/ 0 w 1576432"/>
              <a:gd name="connsiteY0" fmla="*/ 788216 h 1576432"/>
              <a:gd name="connsiteX1" fmla="*/ 230864 w 1576432"/>
              <a:gd name="connsiteY1" fmla="*/ 230863 h 1576432"/>
              <a:gd name="connsiteX2" fmla="*/ 788217 w 1576432"/>
              <a:gd name="connsiteY2" fmla="*/ 1 h 1576432"/>
              <a:gd name="connsiteX3" fmla="*/ 1345570 w 1576432"/>
              <a:gd name="connsiteY3" fmla="*/ 230865 h 1576432"/>
              <a:gd name="connsiteX4" fmla="*/ 1576432 w 1576432"/>
              <a:gd name="connsiteY4" fmla="*/ 788218 h 1576432"/>
              <a:gd name="connsiteX5" fmla="*/ 1345569 w 1576432"/>
              <a:gd name="connsiteY5" fmla="*/ 1345571 h 1576432"/>
              <a:gd name="connsiteX6" fmla="*/ 788216 w 1576432"/>
              <a:gd name="connsiteY6" fmla="*/ 1576434 h 1576432"/>
              <a:gd name="connsiteX7" fmla="*/ 230863 w 1576432"/>
              <a:gd name="connsiteY7" fmla="*/ 1345570 h 1576432"/>
              <a:gd name="connsiteX8" fmla="*/ 0 w 1576432"/>
              <a:gd name="connsiteY8" fmla="*/ 788217 h 1576432"/>
              <a:gd name="connsiteX9" fmla="*/ 0 w 1576432"/>
              <a:gd name="connsiteY9" fmla="*/ 788216 h 157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6432" h="1576432">
                <a:moveTo>
                  <a:pt x="0" y="788216"/>
                </a:moveTo>
                <a:cubicBezTo>
                  <a:pt x="0" y="579168"/>
                  <a:pt x="83044" y="378682"/>
                  <a:pt x="230864" y="230863"/>
                </a:cubicBezTo>
                <a:cubicBezTo>
                  <a:pt x="378683" y="83044"/>
                  <a:pt x="579169" y="0"/>
                  <a:pt x="788217" y="1"/>
                </a:cubicBezTo>
                <a:cubicBezTo>
                  <a:pt x="997265" y="1"/>
                  <a:pt x="1197751" y="83045"/>
                  <a:pt x="1345570" y="230865"/>
                </a:cubicBezTo>
                <a:cubicBezTo>
                  <a:pt x="1493389" y="378684"/>
                  <a:pt x="1576433" y="579170"/>
                  <a:pt x="1576432" y="788218"/>
                </a:cubicBezTo>
                <a:cubicBezTo>
                  <a:pt x="1576432" y="997266"/>
                  <a:pt x="1493388" y="1197752"/>
                  <a:pt x="1345569" y="1345571"/>
                </a:cubicBezTo>
                <a:cubicBezTo>
                  <a:pt x="1197750" y="1493390"/>
                  <a:pt x="997264" y="1576434"/>
                  <a:pt x="788216" y="1576434"/>
                </a:cubicBezTo>
                <a:cubicBezTo>
                  <a:pt x="579168" y="1576434"/>
                  <a:pt x="378682" y="1493390"/>
                  <a:pt x="230863" y="1345570"/>
                </a:cubicBezTo>
                <a:cubicBezTo>
                  <a:pt x="83044" y="1197751"/>
                  <a:pt x="0" y="997265"/>
                  <a:pt x="0" y="788217"/>
                </a:cubicBezTo>
                <a:lnTo>
                  <a:pt x="0" y="788216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lumMod val="60000"/>
                  <a:lumOff val="40000"/>
                </a:schemeClr>
              </a:gs>
              <a:gs pos="92000">
                <a:schemeClr val="accent2">
                  <a:hueOff val="0"/>
                  <a:satOff val="0"/>
                  <a:lumOff val="0"/>
                  <a:alphaOff val="0"/>
                  <a:tint val="92000"/>
                  <a:shade val="99000"/>
                  <a:satMod val="170000"/>
                </a:schemeClr>
              </a:gs>
              <a:gs pos="0">
                <a:schemeClr val="accent2">
                  <a:lumMod val="75000"/>
                </a:schemeClr>
              </a:gs>
              <a:gs pos="82000">
                <a:schemeClr val="accent4">
                  <a:lumMod val="60000"/>
                  <a:lumOff val="40000"/>
                </a:schemeClr>
              </a:gs>
              <a:gs pos="82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503" tIns="271503" rIns="271503" bIns="27150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kern="12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30629" y="1306287"/>
            <a:ext cx="914400" cy="134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городского округа на 2022-2024 год, млн.рублей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72921" y="1267181"/>
            <a:ext cx="7214048" cy="1127493"/>
            <a:chOff x="1785918" y="151155"/>
            <a:chExt cx="7214048" cy="23872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85918" y="961990"/>
              <a:ext cx="7214048" cy="1576432"/>
              <a:chOff x="1785918" y="961990"/>
              <a:chExt cx="7214048" cy="15764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85918" y="961990"/>
                <a:ext cx="7214048" cy="1576432"/>
                <a:chOff x="1785918" y="961990"/>
                <a:chExt cx="7214048" cy="15764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85918" y="961990"/>
                  <a:ext cx="1720497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1036</a:t>
                  </a: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,</a:t>
                  </a:r>
                  <a:r>
                    <a:rPr lang="en-US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7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676758" y="961990"/>
                  <a:ext cx="1752630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1036,7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781957" y="2705696"/>
            <a:ext cx="7241463" cy="1127493"/>
            <a:chOff x="1785918" y="151155"/>
            <a:chExt cx="7214048" cy="2387267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85918" y="961990"/>
              <a:ext cx="7214048" cy="1576432"/>
              <a:chOff x="1785918" y="961990"/>
              <a:chExt cx="7214048" cy="1576432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85918" y="961990"/>
                <a:ext cx="7214048" cy="1576432"/>
                <a:chOff x="1785918" y="961990"/>
                <a:chExt cx="7214048" cy="157643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85918" y="961990"/>
                  <a:ext cx="1720497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1015,1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676758" y="961990"/>
                  <a:ext cx="1752630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1015,1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1617785" y="4109739"/>
            <a:ext cx="4220308" cy="2474488"/>
            <a:chOff x="1604926" y="201552"/>
            <a:chExt cx="5463887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604926" y="528231"/>
              <a:ext cx="5463887" cy="2109205"/>
              <a:chOff x="1604926" y="528231"/>
              <a:chExt cx="5463887" cy="2109205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604926" y="528231"/>
                <a:ext cx="5463887" cy="2109205"/>
                <a:chOff x="1604926" y="528231"/>
                <a:chExt cx="5463887" cy="2109205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604926" y="528231"/>
                  <a:ext cx="2354675" cy="105015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1010,8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2326285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1010,8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904200" y="908693"/>
                <a:ext cx="718873" cy="1237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153" y="3881901"/>
            <a:ext cx="4149507" cy="2722880"/>
          </a:xfrm>
          <a:prstGeom prst="rect">
            <a:avLst/>
          </a:prstGeom>
          <a:noFill/>
        </p:spPr>
      </p:pic>
      <p:sp>
        <p:nvSpPr>
          <p:cNvPr id="44" name="Стрелка вправо 43"/>
          <p:cNvSpPr/>
          <p:nvPr/>
        </p:nvSpPr>
        <p:spPr>
          <a:xfrm>
            <a:off x="170823" y="1487156"/>
            <a:ext cx="1507252" cy="974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</a:t>
            </a:r>
            <a:endParaRPr lang="ru-RU" b="1" i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182546" y="2924071"/>
            <a:ext cx="1507252" cy="1016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</a:t>
            </a:r>
            <a:endParaRPr lang="ru-RU" b="1" i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170822" y="4401179"/>
            <a:ext cx="1416818" cy="1076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 год</a:t>
            </a:r>
            <a:endParaRPr lang="ru-RU" b="1" i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городского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487155"/>
          <a:ext cx="8561970" cy="516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9"/>
          <p:cNvSpPr>
            <a:spLocks noChangeArrowheads="1"/>
          </p:cNvSpPr>
          <p:nvPr/>
        </p:nvSpPr>
        <p:spPr bwMode="auto">
          <a:xfrm rot="2313247">
            <a:off x="6911005" y="1293367"/>
            <a:ext cx="1770871" cy="52707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455189" y="1215851"/>
            <a:ext cx="707781" cy="79382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8096294">
            <a:off x="1529003" y="1211210"/>
            <a:ext cx="1477656" cy="66591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99630"/>
          <a:ext cx="9143999" cy="557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444094" y="136585"/>
            <a:ext cx="869673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2022-2024 годах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(без учета безвозмездных поступлений), млн. рублей</a:t>
            </a:r>
            <a:endParaRPr lang="ru-RU" sz="20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606" y="1137012"/>
            <a:ext cx="7868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городского округа.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338" y="148856"/>
            <a:ext cx="778303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городского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2022-2024 годах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млн. рублей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668"/>
            <a:ext cx="9143999" cy="577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городского округа по отраслям в 2022 году,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45512"/>
          <a:ext cx="9144000" cy="571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2022 году и плановом периоде 2023 и 2024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 до 2026 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555" y="1698028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1250" y="1594625"/>
            <a:ext cx="8824331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 программы: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успешной социализации и эффективной самореализации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молодежи, развитие потенциала молодежи;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 организацию охраны общественного порядка;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организацию мероприятий по профилактике терроризма,  повышение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готовности к минимизации и (или) ликвидации вызванных ими последствий на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 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организацию и осуществление мероприятий по гражданской обороне, защите населения и территории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от чрезвычайных ситуаций природного и техногенного характера;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обеспечения безопасности дорожного движения и комфортного передвижения автомобилистов и пешеходов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территории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-улучшение экологической обстановки на территории Шалинского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населения Шалинского городского округа доступным и комфортным жильем;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повышение уровня и качества жизни жителей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предоставление финансовой поддержки молодым семьям на улучшение жилищных условий;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 снижение темпов распространения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 – инфекции, профилактике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наркомании;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 - снижение уровня заболеваемости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 туберкулезом и смертности от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 туберкулеза.</a:t>
            </a:r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89572" y="5347306"/>
          <a:ext cx="5608329" cy="12222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03951"/>
                <a:gridCol w="1184578"/>
                <a:gridCol w="1154964"/>
                <a:gridCol w="1164836"/>
              </a:tblGrid>
              <a:tr h="41035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ун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6955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r>
                        <a:rPr lang="ru-RU" sz="14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212 883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240 308 650,00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245 132 560,00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2022 году и плановом периоде 2023 и 2024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2459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Муниципальная программа 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</a:t>
            </a: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кадровой политики в системе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муниципального управления Шалинского городского округа до 2026 года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903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781" y="3515526"/>
            <a:ext cx="863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41" y="4137102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 программы: формирование и эффективное использование кадрового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потенциала в системе муниципального управления, направленного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социально-экономического развития  Шалинского городского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3816" y="2514898"/>
          <a:ext cx="5586761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2026 года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069369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 программы: сокращение количества дорожно-транспортных происшествий с пострадавшими; повышение уровня правового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воспи-тания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участников дорожного движения, культуры их поведения; профи</a:t>
            </a:r>
          </a:p>
          <a:p>
            <a:pPr lvl="0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лактика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детского дорожно-транспортного травматизма в Шалинском городском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2022 году и плановом периоде 2023 и 2024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городского  округа до 2026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городского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23025" y="2158059"/>
          <a:ext cx="5586761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городском округе до 2026 года»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85 599 100,00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64 905 289,66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64 905 289,66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области; Обеспечение доступности качественных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образовательных услуг в сфере дополнительного образования; Создание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условий для сохранения здоровья и развития детей в Шалинском городском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округе; Создание материально-технических условий для обеспечения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717181" y="5488557"/>
          <a:ext cx="6047677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02358"/>
                <a:gridCol w="1255220"/>
                <a:gridCol w="1255406"/>
                <a:gridCol w="1134693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городского  округа до 2026 года»</a:t>
                      </a:r>
                      <a:endParaRPr lang="ru-RU" sz="1100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541 840 867,94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541 058 318,44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553 512 249,44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56" y="133310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2023 года в сумме – 5 714 285,71 руб..;</a:t>
            </a:r>
            <a:endParaRPr lang="ru-RU" sz="12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2024 года в сумме – 4 678 571,42 руб.;</a:t>
            </a:r>
            <a:endParaRPr lang="ru-RU" sz="12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2025 года в сумме -  3 642 857,13 руб.</a:t>
            </a: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       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67641" y="2744392"/>
          <a:ext cx="4175759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85534"/>
                <a:gridCol w="1127680"/>
                <a:gridCol w="1070263"/>
                <a:gridCol w="592282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6 </a:t>
                      </a:r>
                      <a:r>
                        <a:rPr lang="ru-RU" sz="14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958 273,85</a:t>
                      </a:r>
                      <a:endParaRPr lang="ru-RU" sz="14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6 958 273,85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556120" y="292050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0496"/>
                <a:gridCol w="799778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7 323,29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5 714,29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4 678,57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636818" y="4910654"/>
          <a:ext cx="5808518" cy="15518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05446"/>
                <a:gridCol w="1246909"/>
                <a:gridCol w="1350818"/>
                <a:gridCol w="1205345"/>
              </a:tblGrid>
              <a:tr h="53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1542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-1 035 714,29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- 1 035 714,29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Liberation Serif"/>
                          <a:ea typeface="Times New Roman"/>
                          <a:cs typeface="Times New Roman"/>
                        </a:rPr>
                        <a:t>-1 035 714,29</a:t>
                      </a:r>
                      <a:endParaRPr lang="ru-RU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607358" y="3628422"/>
          <a:ext cx="5074418" cy="27037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67356"/>
                <a:gridCol w="1409560"/>
                <a:gridCol w="1597502"/>
              </a:tblGrid>
              <a:tr h="106415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</a:tr>
              <a:tr h="1292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" y="3434196"/>
            <a:ext cx="2934119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городского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городского округа на очередной финансовый год и 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 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97828" y="1081668"/>
            <a:ext cx="59022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Надеемся, что представленная выше информация оказалась Вам полезной и помогла составить достоверное мнение о бюджете Шалинского городского округа на 2022 год и плановый период 2023 и 2024 годов. В случае возникновения вопросов Вы можете обратиться в Финансовое управление Администрации Шалинского городского округа. </a:t>
            </a:r>
          </a:p>
          <a:p>
            <a:pPr algn="ctr"/>
            <a:endParaRPr lang="ru-RU" sz="16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Разработчиком презентации «Бюджет для граждан» является Финансовое управление Администрации Шалинского городского округа.</a:t>
            </a: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622"/>
            <a:ext cx="898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Общие сведения о Шалинском городском округе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/>
              <a:t>19 258 чел. (2021 г.)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4 283 км²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71" y="11559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135" y="3918097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8550" y="3697594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 и его участие в бюджетном процессе</a:t>
            </a:r>
            <a:endParaRPr lang="ru-RU" sz="32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6275" y="1211263"/>
            <a:ext cx="33289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налогоплательщик, </a:t>
            </a:r>
            <a:r>
              <a:rPr lang="ru-RU" sz="20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помогает формировать доходную часть бюджета</a:t>
            </a:r>
          </a:p>
        </p:txBody>
      </p:sp>
      <p:grpSp>
        <p:nvGrpSpPr>
          <p:cNvPr id="35" name="Группа 200"/>
          <p:cNvGrpSpPr>
            <a:grpSpLocks/>
          </p:cNvGrpSpPr>
          <p:nvPr/>
        </p:nvGrpSpPr>
        <p:grpSpPr bwMode="auto">
          <a:xfrm>
            <a:off x="505276" y="2338160"/>
            <a:ext cx="1179352" cy="2421601"/>
            <a:chOff x="226821" y="962675"/>
            <a:chExt cx="2137690" cy="349816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50857" y="980728"/>
              <a:ext cx="2089064" cy="9356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7" name="Прямоугольник 202"/>
            <p:cNvSpPr>
              <a:spLocks noChangeArrowheads="1"/>
            </p:cNvSpPr>
            <p:nvPr/>
          </p:nvSpPr>
          <p:spPr bwMode="auto">
            <a:xfrm>
              <a:off x="251521" y="962675"/>
              <a:ext cx="2085977" cy="800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 на доходы физических лиц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0858" y="3525192"/>
              <a:ext cx="2089063" cy="93564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9" name="Прямоугольник 204"/>
            <p:cNvSpPr>
              <a:spLocks noChangeArrowheads="1"/>
            </p:cNvSpPr>
            <p:nvPr/>
          </p:nvSpPr>
          <p:spPr bwMode="auto">
            <a:xfrm>
              <a:off x="299492" y="3670950"/>
              <a:ext cx="2065019" cy="57798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Транспортный</a:t>
              </a:r>
              <a:r>
                <a:rPr lang="ru-RU" altLang="ru-RU" sz="1000" b="1" dirty="0">
                  <a:solidFill>
                    <a:schemeClr val="bg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 </a:t>
              </a:r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7837" y="1989757"/>
              <a:ext cx="2086185" cy="93564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41" name="Прямоугольник 206"/>
            <p:cNvSpPr>
              <a:spLocks noChangeArrowheads="1"/>
            </p:cNvSpPr>
            <p:nvPr/>
          </p:nvSpPr>
          <p:spPr bwMode="auto">
            <a:xfrm>
              <a:off x="226821" y="1712897"/>
              <a:ext cx="2116496" cy="8336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altLang="ru-RU" sz="105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 на имущество физических лиц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50857" y="2576204"/>
              <a:ext cx="2089064" cy="935645"/>
            </a:xfrm>
            <a:prstGeom prst="rect">
              <a:avLst/>
            </a:prstGeom>
            <a:solidFill>
              <a:srgbClr val="95F3B2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43" name="Прямоугольник 208"/>
            <p:cNvSpPr>
              <a:spLocks noChangeArrowheads="1"/>
            </p:cNvSpPr>
            <p:nvPr/>
          </p:nvSpPr>
          <p:spPr bwMode="auto">
            <a:xfrm>
              <a:off x="238039" y="2669580"/>
              <a:ext cx="2080256" cy="62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1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Земельный налог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 rot="16200000" flipH="1" flipV="1">
            <a:off x="1700868" y="2505078"/>
            <a:ext cx="2106234" cy="2052228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9060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Хорда 44"/>
          <p:cNvSpPr/>
          <p:nvPr/>
        </p:nvSpPr>
        <p:spPr>
          <a:xfrm flipH="1">
            <a:off x="1490807" y="2420072"/>
            <a:ext cx="2646363" cy="2484437"/>
          </a:xfrm>
          <a:prstGeom prst="chord">
            <a:avLst>
              <a:gd name="adj1" fmla="val 5463964"/>
              <a:gd name="adj2" fmla="val 1620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grpSp>
        <p:nvGrpSpPr>
          <p:cNvPr id="46" name="Группа 70"/>
          <p:cNvGrpSpPr>
            <a:grpSpLocks/>
          </p:cNvGrpSpPr>
          <p:nvPr/>
        </p:nvGrpSpPr>
        <p:grpSpPr bwMode="auto">
          <a:xfrm flipH="1">
            <a:off x="1330325" y="2644777"/>
            <a:ext cx="2338388" cy="1839913"/>
            <a:chOff x="3048000" y="2133600"/>
            <a:chExt cx="4114801" cy="3429001"/>
          </a:xfrm>
        </p:grpSpPr>
        <p:grpSp>
          <p:nvGrpSpPr>
            <p:cNvPr id="47" name="Группа 40"/>
            <p:cNvGrpSpPr/>
            <p:nvPr/>
          </p:nvGrpSpPr>
          <p:grpSpPr>
            <a:xfrm>
              <a:off x="3048000" y="2133600"/>
              <a:ext cx="3124200" cy="3429001"/>
              <a:chOff x="3048000" y="2133600"/>
              <a:chExt cx="3124200" cy="3429001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Арка 48"/>
              <p:cNvSpPr/>
              <p:nvPr/>
            </p:nvSpPr>
            <p:spPr>
              <a:xfrm rot="16200000">
                <a:off x="2895600" y="2286000"/>
                <a:ext cx="3429000" cy="3124200"/>
              </a:xfrm>
              <a:prstGeom prst="blockArc">
                <a:avLst>
                  <a:gd name="adj1" fmla="val 10800000"/>
                  <a:gd name="adj2" fmla="val 21567051"/>
                  <a:gd name="adj3" fmla="val 1721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4343399" y="2133600"/>
                <a:ext cx="685801" cy="596004"/>
              </a:xfrm>
              <a:prstGeom prst="roundRect">
                <a:avLst>
                  <a:gd name="adj" fmla="val 4270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4343399" y="4942228"/>
                <a:ext cx="685801" cy="620373"/>
              </a:xfrm>
              <a:prstGeom prst="roundRect">
                <a:avLst>
                  <a:gd name="adj" fmla="val 4270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 rot="5400000" flipV="1">
              <a:off x="3619483" y="1866919"/>
              <a:ext cx="3200435" cy="3886201"/>
            </a:xfrm>
            <a:prstGeom prst="rect">
              <a:avLst/>
            </a:prstGeom>
          </p:spPr>
          <p:txBody>
            <a:bodyPr spcFirstLastPara="1">
              <a:prstTxWarp prst="textArchUp">
                <a:avLst>
                  <a:gd name="adj" fmla="val 10906072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b="1" dirty="0">
                  <a:latin typeface="Times New Roman" pitchFamily="18" charset="0"/>
                  <a:cs typeface="Times New Roman" pitchFamily="18" charset="0"/>
                </a:rPr>
                <a:t>получатель социальных услуг</a:t>
              </a:r>
            </a:p>
          </p:txBody>
        </p:sp>
      </p:grpSp>
      <p:sp>
        <p:nvSpPr>
          <p:cNvPr id="58" name="Стрелка вправо с вырезом 57"/>
          <p:cNvSpPr/>
          <p:nvPr/>
        </p:nvSpPr>
        <p:spPr>
          <a:xfrm>
            <a:off x="2160589" y="3179763"/>
            <a:ext cx="1182687" cy="811212"/>
          </a:xfrm>
          <a:prstGeom prst="notchedRightArrow">
            <a:avLst>
              <a:gd name="adj1" fmla="val 59070"/>
              <a:gd name="adj2" fmla="val 348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59" name="Арка 58"/>
          <p:cNvSpPr/>
          <p:nvPr/>
        </p:nvSpPr>
        <p:spPr bwMode="auto">
          <a:xfrm rot="16200000">
            <a:off x="1730376" y="2676527"/>
            <a:ext cx="1839913" cy="1776413"/>
          </a:xfrm>
          <a:prstGeom prst="blockArc">
            <a:avLst>
              <a:gd name="adj1" fmla="val 10800000"/>
              <a:gd name="adj2" fmla="val 21567051"/>
              <a:gd name="adj3" fmla="val 1721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3" name="Арка 62"/>
          <p:cNvSpPr/>
          <p:nvPr/>
        </p:nvSpPr>
        <p:spPr bwMode="auto">
          <a:xfrm rot="16200000">
            <a:off x="1743705" y="2686009"/>
            <a:ext cx="1839913" cy="1776413"/>
          </a:xfrm>
          <a:prstGeom prst="blockArc">
            <a:avLst>
              <a:gd name="adj1" fmla="val 10800000"/>
              <a:gd name="adj2" fmla="val 21567051"/>
              <a:gd name="adj3" fmla="val 1721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 rot="16200000">
            <a:off x="1581919" y="3278948"/>
            <a:ext cx="1296239" cy="606580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743565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налогоплательщик</a:t>
            </a:r>
          </a:p>
        </p:txBody>
      </p:sp>
      <p:sp>
        <p:nvSpPr>
          <p:cNvPr id="67" name="Прямоугольник 66"/>
          <p:cNvSpPr/>
          <p:nvPr/>
        </p:nvSpPr>
        <p:spPr>
          <a:xfrm rot="16200000" flipH="1" flipV="1">
            <a:off x="1822095" y="2574350"/>
            <a:ext cx="2106234" cy="2052228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9060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условия комфортного проживания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36482" y="1294320"/>
            <a:ext cx="3344863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B6E2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 получатель социальных </a:t>
            </a:r>
            <a:r>
              <a:rPr lang="ru-RU" sz="1600" b="1" dirty="0" smtClean="0">
                <a:solidFill>
                  <a:srgbClr val="2B6E2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услуг, </a:t>
            </a:r>
            <a:r>
              <a:rPr lang="ru-RU" sz="20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</a:t>
            </a:r>
            <a:r>
              <a:rPr lang="ru-RU" sz="14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является потребителем социальных гарантий населению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Круговая стрелка 70"/>
          <p:cNvSpPr/>
          <p:nvPr/>
        </p:nvSpPr>
        <p:spPr>
          <a:xfrm rot="556443">
            <a:off x="4433889" y="2184402"/>
            <a:ext cx="4573587" cy="4576763"/>
          </a:xfrm>
          <a:prstGeom prst="circularArrow">
            <a:avLst>
              <a:gd name="adj1" fmla="val 3201"/>
              <a:gd name="adj2" fmla="val 425339"/>
              <a:gd name="adj3" fmla="val 20576841"/>
              <a:gd name="adj4" fmla="val 10435698"/>
              <a:gd name="adj5" fmla="val 4563"/>
            </a:avLst>
          </a:prstGeom>
          <a:solidFill>
            <a:srgbClr val="0000FF">
              <a:alpha val="12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</a:endParaRPr>
          </a:p>
        </p:txBody>
      </p:sp>
      <p:graphicFrame>
        <p:nvGraphicFramePr>
          <p:cNvPr id="1026" name="Диаграмма 229"/>
          <p:cNvGraphicFramePr>
            <a:graphicFrameLocks/>
          </p:cNvGraphicFramePr>
          <p:nvPr/>
        </p:nvGraphicFramePr>
        <p:xfrm>
          <a:off x="3680980" y="2582142"/>
          <a:ext cx="6365875" cy="3683000"/>
        </p:xfrm>
        <a:graphic>
          <a:graphicData uri="http://schemas.openxmlformats.org/presentationml/2006/ole">
            <p:oleObj spid="_x0000_s1026" name="Worksheet" r:id="rId5" imgW="6370872" imgH="3682303" progId="Excel.Sheet.8">
              <p:embed/>
            </p:oleObj>
          </a:graphicData>
        </a:graphic>
      </p:graphicFrame>
      <p:sp>
        <p:nvSpPr>
          <p:cNvPr id="74" name="Прямоугольник 233"/>
          <p:cNvSpPr>
            <a:spLocks noChangeArrowheads="1"/>
          </p:cNvSpPr>
          <p:nvPr/>
        </p:nvSpPr>
        <p:spPr bwMode="auto">
          <a:xfrm rot="1511558">
            <a:off x="4522500" y="3873435"/>
            <a:ext cx="2347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 и социальное </a:t>
            </a:r>
          </a:p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</a:t>
            </a:r>
          </a:p>
        </p:txBody>
      </p:sp>
      <p:sp>
        <p:nvSpPr>
          <p:cNvPr id="75" name="Прямоугольник 234"/>
          <p:cNvSpPr>
            <a:spLocks noChangeArrowheads="1"/>
          </p:cNvSpPr>
          <p:nvPr/>
        </p:nvSpPr>
        <p:spPr bwMode="auto">
          <a:xfrm rot="2363426">
            <a:off x="5192038" y="3501609"/>
            <a:ext cx="1527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Образование и наука</a:t>
            </a:r>
          </a:p>
        </p:txBody>
      </p:sp>
      <p:sp>
        <p:nvSpPr>
          <p:cNvPr id="76" name="Прямоугольник 235"/>
          <p:cNvSpPr>
            <a:spLocks noChangeArrowheads="1"/>
          </p:cNvSpPr>
          <p:nvPr/>
        </p:nvSpPr>
        <p:spPr bwMode="auto">
          <a:xfrm rot="3716955">
            <a:off x="5618047" y="3286534"/>
            <a:ext cx="13765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7030A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Здравоохранение</a:t>
            </a:r>
          </a:p>
        </p:txBody>
      </p:sp>
      <p:sp>
        <p:nvSpPr>
          <p:cNvPr id="77" name="Прямоугольник 236"/>
          <p:cNvSpPr>
            <a:spLocks noChangeArrowheads="1"/>
          </p:cNvSpPr>
          <p:nvPr/>
        </p:nvSpPr>
        <p:spPr bwMode="auto">
          <a:xfrm rot="5400000">
            <a:off x="6150805" y="3183102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Благоустройство</a:t>
            </a:r>
          </a:p>
        </p:txBody>
      </p:sp>
      <p:sp>
        <p:nvSpPr>
          <p:cNvPr id="79" name="Прямоугольник 239"/>
          <p:cNvSpPr>
            <a:spLocks noChangeArrowheads="1"/>
          </p:cNvSpPr>
          <p:nvPr/>
        </p:nvSpPr>
        <p:spPr bwMode="auto">
          <a:xfrm rot="-4223205">
            <a:off x="6416387" y="3211921"/>
            <a:ext cx="1585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Культура  и </a:t>
            </a:r>
            <a:r>
              <a:rPr lang="ru-RU" altLang="ru-RU" sz="1200" b="1" dirty="0">
                <a:solidFill>
                  <a:srgbClr val="CC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</a:t>
            </a:r>
          </a:p>
        </p:txBody>
      </p:sp>
      <p:sp>
        <p:nvSpPr>
          <p:cNvPr id="80" name="Прямоугольник 238"/>
          <p:cNvSpPr>
            <a:spLocks noChangeArrowheads="1"/>
          </p:cNvSpPr>
          <p:nvPr/>
        </p:nvSpPr>
        <p:spPr bwMode="auto">
          <a:xfrm rot="-2345350">
            <a:off x="7031326" y="3322571"/>
            <a:ext cx="1619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Занятость  </a:t>
            </a:r>
            <a:r>
              <a:rPr lang="ru-RU" altLang="ru-RU" sz="1200" b="1" dirty="0">
                <a:solidFill>
                  <a:srgbClr val="0099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населения</a:t>
            </a:r>
          </a:p>
        </p:txBody>
      </p:sp>
      <p:sp>
        <p:nvSpPr>
          <p:cNvPr id="81" name="Прямоугольник 237"/>
          <p:cNvSpPr>
            <a:spLocks noChangeArrowheads="1"/>
          </p:cNvSpPr>
          <p:nvPr/>
        </p:nvSpPr>
        <p:spPr bwMode="auto">
          <a:xfrm rot="-1208832">
            <a:off x="7602408" y="399761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Иные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020807" y="4551218"/>
            <a:ext cx="3605212" cy="841664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C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Социальные гарантии, обеспечение комфортных условий проживания</a:t>
            </a:r>
          </a:p>
        </p:txBody>
      </p:sp>
      <p:sp>
        <p:nvSpPr>
          <p:cNvPr id="83" name="Равнобедренный треугольник 82"/>
          <p:cNvSpPr/>
          <p:nvPr/>
        </p:nvSpPr>
        <p:spPr>
          <a:xfrm rot="5400000">
            <a:off x="1257633" y="5677559"/>
            <a:ext cx="1104900" cy="70485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2237299" y="5810362"/>
            <a:ext cx="6618514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Помимо поступлений в бюджет от плательщиков – физических лиц, бюджет формируется за счет поступлений от платежей </a:t>
            </a:r>
            <a:r>
              <a:rPr lang="ru-RU" sz="1400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юридических </a:t>
            </a:r>
            <a:r>
              <a:rPr lang="ru-RU" sz="14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лиц</a:t>
            </a:r>
          </a:p>
        </p:txBody>
      </p:sp>
      <p:pic>
        <p:nvPicPr>
          <p:cNvPr id="85" name="Picture 2" descr="http://www.angrycitizen.ru/images/gu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4812" y="1339420"/>
            <a:ext cx="158591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505" y="160413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328" y="2763982"/>
            <a:ext cx="1800254" cy="1633541"/>
          </a:xfrm>
          <a:prstGeom prst="rect">
            <a:avLst/>
          </a:prstGeom>
          <a:noFill/>
        </p:spPr>
      </p:pic>
      <p:graphicFrame>
        <p:nvGraphicFramePr>
          <p:cNvPr id="2050" name="Diagram 2"/>
          <p:cNvGraphicFramePr>
            <a:graphicFrameLocks/>
          </p:cNvGraphicFramePr>
          <p:nvPr/>
        </p:nvGraphicFramePr>
        <p:xfrm>
          <a:off x="906607" y="1498888"/>
          <a:ext cx="6802438" cy="41338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5372207" y="1232423"/>
            <a:ext cx="373038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Полномочия Администрации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5823573" y="2521328"/>
            <a:ext cx="3458363" cy="12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Депутатами Думы </a:t>
            </a:r>
            <a:r>
              <a:rPr lang="ru-RU" sz="1400" i="1" dirty="0" smtClean="0"/>
              <a:t> 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ct val="50000"/>
              </a:spcBef>
            </a:pPr>
            <a:r>
              <a:rPr lang="ru-RU" sz="1400" b="1" dirty="0"/>
              <a:t>Ноябрь-Декабрь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5781386" y="4041612"/>
            <a:ext cx="31041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 Депутатами  Думы 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/>
              <a:t>Декабрь</a:t>
            </a: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4520721" y="5445685"/>
            <a:ext cx="37303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CC0066"/>
                </a:solidFill>
              </a:rPr>
              <a:t>4. Исполнение бюджета и внесение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CC0066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Полномочия Администрации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i="1" dirty="0"/>
              <a:t> </a:t>
            </a:r>
            <a:r>
              <a:rPr lang="ru-RU" sz="1400" b="1" dirty="0"/>
              <a:t>Январь</a:t>
            </a:r>
            <a:r>
              <a:rPr lang="ru-RU" sz="1400" i="1" dirty="0"/>
              <a:t>- </a:t>
            </a:r>
            <a:r>
              <a:rPr lang="ru-RU" sz="1400" b="1" dirty="0"/>
              <a:t>Декабрь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221075" y="3808325"/>
            <a:ext cx="2745719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исполнении</a:t>
            </a:r>
            <a:r>
              <a:rPr lang="ru-RU" sz="1400" i="1" dirty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i="1" dirty="0" smtClean="0"/>
              <a:t>Утверждается Администрацией и направляются  </a:t>
            </a:r>
            <a:r>
              <a:rPr lang="ru-RU" sz="1400" i="1" dirty="0"/>
              <a:t>в Контрольный орган и в Думу </a:t>
            </a:r>
            <a:r>
              <a:rPr lang="ru-RU" sz="1400" i="1" dirty="0" smtClean="0"/>
              <a:t>городского округа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/>
              <a:t> </a:t>
            </a:r>
            <a:r>
              <a:rPr lang="ru-RU" sz="1400" b="1" dirty="0" smtClean="0"/>
              <a:t>Ежеквартально</a:t>
            </a:r>
            <a:endParaRPr lang="ru-RU" sz="1400" b="1" dirty="0"/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251519" y="1194955"/>
            <a:ext cx="257404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Рассматривается на публичных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слушаниях и утверждается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i="1" dirty="0"/>
              <a:t>депутатами Думы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Май-Июнь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Бюджетная политика Шалинского городского округа в плановом </a:t>
            </a: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периоде будет направлена на исполнение принимаемых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обязательств в соответствии с положениями Указа Президента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Российской Федерации от 07 мая 2018 ода № 204 «О национальных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целях и стратегических задачах развития Российской Федерации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 период до 2024 года», а также со стратегий социально –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экономического развития Шалинского городского округа до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2035 года».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Исходя из текущей экономической ситуации и задач, поставленных Президентом Российской Федерации,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Правительством Российской Федерации и Правительством Свердловской области, проводимая в 2022 году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плановом периоде 2023 и 2024 годов бюджетная и налоговая политика должна обеспечить: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1. сбалансированность и долгосрочную устойчивость бюджета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2. безусловное исполнение действующих расходных обязательств, принятие новых расходных обязательств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при условии наличия доходных источников;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3. потребности граждан в муниципальных услугах, повышение их доступности и качества;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4. оптимизацию бюджетных расходов за счет повышения их эффективности в результате перераспределения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средств на самые важные направления, снижения неэффективных затрат;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5. достижение национальных целей, определенных в Указе Президента Российской Федерации от 07 мая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2018 года № 204, в результате реализации в Шалинском  городском округе национальных проектов (программ);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6. повышение качества финансового контроля в управлении бюджетным процессом, в том числе внутреннего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финансового контроля;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7. совершенствование и дальнейшее развитие программно-целевых инструментов бюджетного планирования,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внедрение механизмов проектного управления;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8. поддержку и стимулирование предпринимательской и инвестиционной активности хозяйствующих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субъектов, ведущих экономическую деятельность на территории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3784</Words>
  <Application>Microsoft Office PowerPoint</Application>
  <PresentationFormat>Экран (4:3)</PresentationFormat>
  <Paragraphs>744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193</cp:revision>
  <dcterms:created xsi:type="dcterms:W3CDTF">2013-11-19T05:52:05Z</dcterms:created>
  <dcterms:modified xsi:type="dcterms:W3CDTF">2022-01-28T05:17:34Z</dcterms:modified>
</cp:coreProperties>
</file>